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9" r:id="rId2"/>
    <p:sldId id="286" r:id="rId3"/>
    <p:sldId id="323" r:id="rId4"/>
    <p:sldId id="324" r:id="rId5"/>
    <p:sldId id="291" r:id="rId6"/>
    <p:sldId id="319" r:id="rId7"/>
    <p:sldId id="316" r:id="rId8"/>
    <p:sldId id="320" r:id="rId9"/>
    <p:sldId id="332" r:id="rId10"/>
    <p:sldId id="325" r:id="rId11"/>
    <p:sldId id="328" r:id="rId12"/>
    <p:sldId id="326" r:id="rId13"/>
    <p:sldId id="327" r:id="rId14"/>
    <p:sldId id="329" r:id="rId15"/>
    <p:sldId id="330" r:id="rId16"/>
    <p:sldId id="331" r:id="rId17"/>
    <p:sldId id="333" r:id="rId18"/>
    <p:sldId id="307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613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48" autoAdjust="0"/>
  </p:normalViewPr>
  <p:slideViewPr>
    <p:cSldViewPr>
      <p:cViewPr varScale="1">
        <p:scale>
          <a:sx n="79" d="100"/>
          <a:sy n="79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5" d="100"/>
        <a:sy n="135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3DB5-223F-4D61-B8A9-70F5B7F764B8}" type="datetimeFigureOut">
              <a:rPr lang="en-US" smtClean="0"/>
              <a:t>6/19/2012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B25E3-B818-4997-A6D1-ECAFD5B9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2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25E3-B818-4997-A6D1-ECAFD5B9F6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1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6BFF-CE54-4240-ACF1-69C7596A2AD1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jroberts@npaih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42150-723B-4C2A-B8AA-C6F96496E035}" type="slidenum">
              <a:rPr lang="en-US" altLang="en-US" smtClean="0">
                <a:latin typeface="Tahoma" pitchFamily="34" charset="0"/>
              </a:rPr>
              <a:pPr/>
              <a:t>1</a:t>
            </a:fld>
            <a:endParaRPr lang="en-US" altLang="en-US" smtClean="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914400"/>
            <a:ext cx="6477000" cy="12192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latin typeface="Arial" charset="0"/>
                <a:cs typeface="Arial" charset="0"/>
              </a:rPr>
              <a:t>Legislative/Policy Update</a:t>
            </a:r>
            <a:r>
              <a:rPr lang="en-US" sz="3200" b="1" i="1" dirty="0" smtClean="0">
                <a:latin typeface="Arial" charset="0"/>
                <a:cs typeface="Arial" charset="0"/>
              </a:rPr>
              <a:t/>
            </a:r>
            <a:br>
              <a:rPr lang="en-US" sz="3200" b="1" i="1" dirty="0" smtClean="0">
                <a:latin typeface="Arial" charset="0"/>
                <a:cs typeface="Arial" charset="0"/>
              </a:rPr>
            </a:br>
            <a:endParaRPr lang="en-US" altLang="en-US" sz="36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018560"/>
            <a:ext cx="6705600" cy="1600200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NW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Quarterly Board Meeting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000" i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smtClean="0">
                <a:latin typeface="Arial" charset="0"/>
                <a:cs typeface="Arial" charset="0"/>
              </a:rPr>
              <a:t>June 20, 2012</a:t>
            </a:r>
            <a:endParaRPr lang="en-US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/>
            </a:r>
            <a:br>
              <a:rPr lang="en-US" sz="1800" dirty="0" smtClean="0">
                <a:latin typeface="Arial" charset="0"/>
                <a:cs typeface="Arial" charset="0"/>
              </a:rPr>
            </a:br>
            <a:endParaRPr lang="en-US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GAO Study on CHS Funding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IHCIA</a:t>
            </a:r>
            <a:r>
              <a:rPr lang="en-US" dirty="0" smtClean="0"/>
              <a:t> requires GAO review of CHS allocation and make recommendations to address funding inequity </a:t>
            </a:r>
          </a:p>
          <a:p>
            <a:r>
              <a:rPr lang="en-US" dirty="0" smtClean="0"/>
              <a:t>GAO reviewed: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CHS base funding (FY 2001 – FY 2010)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Annual Inflation and population adjustments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Program increases </a:t>
            </a:r>
          </a:p>
          <a:p>
            <a:r>
              <a:rPr lang="en-US" dirty="0" smtClean="0"/>
              <a:t>GAO attempted to examine these issues: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extent to which </a:t>
            </a:r>
            <a:r>
              <a:rPr lang="en-US" dirty="0" err="1"/>
              <a:t>IHS’s</a:t>
            </a:r>
            <a:r>
              <a:rPr lang="en-US" dirty="0"/>
              <a:t> allocation of CHS funding varied across IHS areas, and 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steps IHS has taken to address funding variation within the CHS program. </a:t>
            </a:r>
            <a:endParaRPr lang="en-US" dirty="0" smtClean="0"/>
          </a:p>
          <a:p>
            <a:r>
              <a:rPr lang="en-US" dirty="0" smtClean="0"/>
              <a:t>GAO </a:t>
            </a:r>
            <a:r>
              <a:rPr lang="en-US" dirty="0"/>
              <a:t>analyzed IHS funding data, reviewed agency documents and interviewed IHS and area office officials. </a:t>
            </a:r>
          </a:p>
        </p:txBody>
      </p:sp>
    </p:spTree>
    <p:extLst>
      <p:ext uri="{BB962C8B-B14F-4D97-AF65-F5344CB8AC3E}">
        <p14:creationId xmlns:p14="http://schemas.microsoft.com/office/powerpoint/2010/main" val="64304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GAO Method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Examined FY 2001 – FY 2010 CHS base budgets and user population </a:t>
            </a:r>
          </a:p>
          <a:p>
            <a:r>
              <a:rPr lang="en-US" dirty="0" smtClean="0"/>
              <a:t>Data used to calculate per capita estimates for CHS and Direct Care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GAO Recommendations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GAO “suggests” Congress </a:t>
            </a:r>
            <a:r>
              <a:rPr lang="en-US" dirty="0"/>
              <a:t>consider requiring IHS to develop and use a new method to allocate all CHS program funds to account for variations across </a:t>
            </a:r>
            <a:r>
              <a:rPr lang="en-US" dirty="0" smtClean="0"/>
              <a:t>areas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GAO recommends IHS </a:t>
            </a:r>
            <a:r>
              <a:rPr lang="en-US" dirty="0"/>
              <a:t>use actual counts of CHS users in methods for allocating CHS </a:t>
            </a:r>
            <a:r>
              <a:rPr lang="en-US" dirty="0" smtClean="0"/>
              <a:t>funds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HHS</a:t>
            </a:r>
            <a:r>
              <a:rPr lang="en-US" dirty="0" smtClean="0"/>
              <a:t>/IHS did </a:t>
            </a:r>
            <a:r>
              <a:rPr lang="en-US" dirty="0"/>
              <a:t>not concur with </a:t>
            </a:r>
            <a:r>
              <a:rPr lang="en-US" dirty="0" smtClean="0"/>
              <a:t>the GAO recommendation </a:t>
            </a:r>
            <a:r>
              <a:rPr lang="en-US" dirty="0"/>
              <a:t>to use </a:t>
            </a:r>
            <a:r>
              <a:rPr lang="en-US" dirty="0" smtClean="0"/>
              <a:t>CHS users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GAO </a:t>
            </a:r>
            <a:r>
              <a:rPr lang="en-US" dirty="0"/>
              <a:t>believes that its recommendation would provide a more accurate count of CHS users. </a:t>
            </a:r>
          </a:p>
        </p:txBody>
      </p:sp>
    </p:spTree>
    <p:extLst>
      <p:ext uri="{BB962C8B-B14F-4D97-AF65-F5344CB8AC3E}">
        <p14:creationId xmlns:p14="http://schemas.microsoft.com/office/powerpoint/2010/main" val="40981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Items of interest in GAO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IHS found “substantial differences” using its own </a:t>
            </a:r>
            <a:r>
              <a:rPr lang="en-US" dirty="0" err="1" smtClean="0"/>
              <a:t>FDI</a:t>
            </a:r>
            <a:r>
              <a:rPr lang="en-US" dirty="0" smtClean="0"/>
              <a:t>: </a:t>
            </a:r>
          </a:p>
          <a:p>
            <a:pPr marL="400050" lvl="1" indent="0">
              <a:buNone/>
            </a:pPr>
            <a:endParaRPr lang="en-US" sz="2000" dirty="0" smtClean="0"/>
          </a:p>
          <a:p>
            <a:pPr marL="400050" lvl="1" indent="0">
              <a:buNone/>
            </a:pPr>
            <a:r>
              <a:rPr lang="en-US" sz="2000" dirty="0" smtClean="0"/>
              <a:t>“In </a:t>
            </a:r>
            <a:r>
              <a:rPr lang="en-US" sz="2000" dirty="0"/>
              <a:t>fiscal year 2010, the index estimated that resources available in the most well-resourced of its 12 areas, relative to their need, were nearly 50 percent higher than in the least-resourced area and that the most well-resourced individual CHS programs had resources more than three times greater than that of the programs with the least resources</a:t>
            </a:r>
            <a:r>
              <a:rPr lang="en-US" sz="2000" dirty="0" smtClean="0"/>
              <a:t>.”</a:t>
            </a:r>
          </a:p>
          <a:p>
            <a:pPr marL="400050" lvl="1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218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b="1" dirty="0" smtClean="0"/>
              <a:t>GAO CHS Study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36" y="1447801"/>
            <a:ext cx="897264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48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639762"/>
          </a:xfrm>
        </p:spPr>
        <p:txBody>
          <a:bodyPr>
            <a:noAutofit/>
          </a:bodyPr>
          <a:lstStyle/>
          <a:p>
            <a:r>
              <a:rPr lang="en-US" sz="2800" dirty="0"/>
              <a:t>Total CHS Funds Allocated to IHS Area Offices, Fiscal Years 2001 through 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20" y="1134976"/>
            <a:ext cx="8001000" cy="5625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46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391849"/>
              </p:ext>
            </p:extLst>
          </p:nvPr>
        </p:nvGraphicFramePr>
        <p:xfrm>
          <a:off x="304800" y="457200"/>
          <a:ext cx="8610601" cy="5867400"/>
        </p:xfrm>
        <a:graphic>
          <a:graphicData uri="http://schemas.openxmlformats.org/drawingml/2006/table">
            <a:tbl>
              <a:tblPr/>
              <a:tblGrid>
                <a:gridCol w="1382041"/>
                <a:gridCol w="1460694"/>
                <a:gridCol w="1333351"/>
                <a:gridCol w="1123610"/>
                <a:gridCol w="1123610"/>
                <a:gridCol w="1138592"/>
                <a:gridCol w="1048703"/>
              </a:tblGrid>
              <a:tr h="55272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Funds allocated to area offices, in dollars, for fiscal year 2010 </a:t>
                      </a:r>
                    </a:p>
                  </a:txBody>
                  <a:tcPr marL="9343" marR="9343" marT="934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28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Area Base 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Funding</a:t>
                      </a:r>
                    </a:p>
                  </a:txBody>
                  <a:tcPr marL="9343" marR="9343" marT="934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 funding </a:t>
                      </a: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adjustmentsa </a:t>
                      </a: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 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increase </a:t>
                      </a: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CHS funding </a:t>
                      </a: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IHS active </a:t>
                      </a:r>
                      <a:b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user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capita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CHSfunding</a:t>
                      </a:r>
                    </a:p>
                  </a:txBody>
                  <a:tcPr marL="9343" marR="9343" marT="93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Oklahoma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$75,827,291 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$3,323,888 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$16,114,000 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$95,265,179 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318,923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$299 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Navajo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69,437,474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3,090,855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12,458,000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84,986,329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242,331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Phoenix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51,570,656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2,278,464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9,200,000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63,049,120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159,166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Albuquerque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29,830,959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1,327,724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6,023,000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37,181,683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85,946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Bemidji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41,868,282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1,865,264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8,631,000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52,364,546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102,782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509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California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31,420,785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1,400,292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7,952,000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40,773,077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78,682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Alaska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63,065,563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2,808,647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9,907,000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75,781,210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138,298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548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Nashville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24,243,805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2,012,527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3,899,000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30,155,332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51,491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586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Aberdeen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67,932,811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3,026,350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7,949,000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78,908,161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121,903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Tucson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14,805,851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658,487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1,522,000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16,986,338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25,562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665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Portland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69,230,127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3,001,723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10,985,000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83,216,850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104,097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799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Billings </a:t>
                      </a:r>
                    </a:p>
                  </a:txBody>
                  <a:tcPr marL="84085" marR="9343" marT="934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49,214,400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2,193,163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5,360,000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56,767,563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70,863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801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96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Facilitated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96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Exchange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Exchange Analysis Papers</a:t>
            </a:r>
          </a:p>
          <a:p>
            <a:pPr lvl="1"/>
            <a:r>
              <a:rPr lang="en-US" sz="2000" dirty="0" smtClean="0"/>
              <a:t>Exchange Impact Analysis on Tribal Health Programs </a:t>
            </a:r>
          </a:p>
          <a:p>
            <a:pPr lvl="1"/>
            <a:r>
              <a:rPr lang="en-US" sz="2000" dirty="0" smtClean="0"/>
              <a:t>Justification for </a:t>
            </a:r>
            <a:r>
              <a:rPr lang="en-US" sz="2000" dirty="0" err="1" smtClean="0"/>
              <a:t>QHPs</a:t>
            </a:r>
            <a:r>
              <a:rPr lang="en-US" sz="2000" dirty="0" smtClean="0"/>
              <a:t> to Contract with Tribal Health Programs </a:t>
            </a:r>
          </a:p>
          <a:p>
            <a:pPr lvl="1"/>
            <a:r>
              <a:rPr lang="en-US" sz="2000" dirty="0" smtClean="0"/>
              <a:t>Tribes as Navigators </a:t>
            </a:r>
          </a:p>
          <a:p>
            <a:pPr lvl="1"/>
            <a:r>
              <a:rPr lang="en-US" sz="2000" dirty="0" smtClean="0"/>
              <a:t>Tribal Sponsorship of Premiums &amp; Group Payer Arrangements </a:t>
            </a:r>
          </a:p>
          <a:p>
            <a:pPr lvl="1"/>
            <a:r>
              <a:rPr lang="en-US" sz="2000" dirty="0" smtClean="0"/>
              <a:t>CO-OP Analysis &amp; Tribes </a:t>
            </a:r>
          </a:p>
          <a:p>
            <a:pPr lvl="1"/>
            <a:r>
              <a:rPr lang="en-US" sz="2000" dirty="0" smtClean="0"/>
              <a:t>Exchange IT Assessment, Tribal identification and documentation </a:t>
            </a:r>
          </a:p>
          <a:p>
            <a:pPr lvl="1"/>
            <a:r>
              <a:rPr lang="en-US" sz="2000" dirty="0" smtClean="0"/>
              <a:t>Indian Definition &amp; Documentation</a:t>
            </a:r>
          </a:p>
          <a:p>
            <a:pPr lvl="1"/>
            <a:r>
              <a:rPr lang="en-US" sz="2000" dirty="0" smtClean="0"/>
              <a:t>Reference Guide to Federal Indian Laws &amp; Regulations for Exchange Planning </a:t>
            </a:r>
          </a:p>
        </p:txBody>
      </p:sp>
    </p:spTree>
    <p:extLst>
      <p:ext uri="{BB962C8B-B14F-4D97-AF65-F5344CB8AC3E}">
        <p14:creationId xmlns:p14="http://schemas.microsoft.com/office/powerpoint/2010/main" val="407961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1" name="Title 1"/>
          <p:cNvSpPr>
            <a:spLocks noGrp="1"/>
          </p:cNvSpPr>
          <p:nvPr>
            <p:ph type="title"/>
          </p:nvPr>
        </p:nvSpPr>
        <p:spPr>
          <a:xfrm>
            <a:off x="1447800" y="1600200"/>
            <a:ext cx="7239000" cy="1143000"/>
          </a:xfrm>
        </p:spPr>
        <p:txBody>
          <a:bodyPr/>
          <a:lstStyle/>
          <a:p>
            <a:pPr eaLnBrk="1" hangingPunct="1"/>
            <a:r>
              <a:rPr lang="en-US" smtClean="0"/>
              <a:t>Questions/Discussion </a:t>
            </a:r>
          </a:p>
        </p:txBody>
      </p:sp>
      <p:sp>
        <p:nvSpPr>
          <p:cNvPr id="296962" name="Content Placeholder 2"/>
          <p:cNvSpPr>
            <a:spLocks noGrp="1"/>
          </p:cNvSpPr>
          <p:nvPr>
            <p:ph idx="1"/>
          </p:nvPr>
        </p:nvSpPr>
        <p:spPr>
          <a:xfrm>
            <a:off x="1676400" y="3886200"/>
            <a:ext cx="6858000" cy="2246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Jim Roberts, Policy Analyst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Northwest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>
                <a:hlinkClick r:id="rId2"/>
              </a:rPr>
              <a:t>jroberts@npaihb.org</a:t>
            </a: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</p:txBody>
      </p:sp>
      <p:sp>
        <p:nvSpPr>
          <p:cNvPr id="296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AAD29-7497-46FE-A87E-93ED39A64F3F}" type="slidenum">
              <a:rPr lang="en-US" altLang="en-US" smtClean="0">
                <a:latin typeface="Tahoma" pitchFamily="34" charset="0"/>
              </a:rPr>
              <a:pPr/>
              <a:t>19</a:t>
            </a:fld>
            <a:endParaRPr lang="en-US" alt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FY 2013 IHS Appropriation </a:t>
            </a:r>
          </a:p>
          <a:p>
            <a:r>
              <a:rPr lang="en-US" sz="3600" dirty="0" smtClean="0"/>
              <a:t>CSC Supreme Court Decision</a:t>
            </a:r>
          </a:p>
          <a:p>
            <a:r>
              <a:rPr lang="en-US" sz="3600" dirty="0" smtClean="0"/>
              <a:t>GAO CHS Funding Study  </a:t>
            </a:r>
          </a:p>
          <a:p>
            <a:r>
              <a:rPr lang="en-US" sz="3600" dirty="0" smtClean="0"/>
              <a:t>Insurance Exchanges </a:t>
            </a:r>
          </a:p>
          <a:p>
            <a:r>
              <a:rPr lang="en-US" sz="3600" dirty="0" err="1" smtClean="0"/>
              <a:t>TTAG</a:t>
            </a:r>
            <a:r>
              <a:rPr lang="en-US" sz="3600" dirty="0" smtClean="0"/>
              <a:t> Updates </a:t>
            </a:r>
          </a:p>
          <a:p>
            <a:r>
              <a:rPr lang="en-US" sz="3600" dirty="0" smtClean="0"/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19877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2013 Appropriations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00000"/>
            </a:pPr>
            <a:r>
              <a:rPr lang="en-US" dirty="0"/>
              <a:t>Twelve Appropriations bills </a:t>
            </a:r>
          </a:p>
          <a:p>
            <a:r>
              <a:rPr lang="en-US" dirty="0"/>
              <a:t>House and/or Senate Action on 11 bill </a:t>
            </a:r>
            <a:r>
              <a:rPr lang="en-US" dirty="0" smtClean="0"/>
              <a:t>bills; none </a:t>
            </a:r>
            <a:r>
              <a:rPr lang="en-US" dirty="0"/>
              <a:t>have been passed </a:t>
            </a:r>
            <a:r>
              <a:rPr lang="en-US" dirty="0" smtClean="0"/>
              <a:t>full </a:t>
            </a:r>
            <a:r>
              <a:rPr lang="en-US" dirty="0"/>
              <a:t>chamber</a:t>
            </a:r>
          </a:p>
          <a:p>
            <a:r>
              <a:rPr lang="en-US" dirty="0"/>
              <a:t>Interior &amp; Environment is one bill that House or Senate have not taken </a:t>
            </a:r>
            <a:r>
              <a:rPr lang="en-US" dirty="0" smtClean="0"/>
              <a:t>action</a:t>
            </a:r>
          </a:p>
          <a:p>
            <a:pPr lvl="1"/>
            <a:r>
              <a:rPr lang="en-US" dirty="0" smtClean="0"/>
              <a:t>June 20</a:t>
            </a:r>
            <a:r>
              <a:rPr lang="en-US" baseline="30000" dirty="0" smtClean="0"/>
              <a:t>th,</a:t>
            </a:r>
            <a:r>
              <a:rPr lang="en-US" dirty="0" smtClean="0"/>
              <a:t> 1:00 PM mark up scheduled</a:t>
            </a:r>
          </a:p>
          <a:p>
            <a:pPr lvl="1"/>
            <a:r>
              <a:rPr lang="en-US" dirty="0" smtClean="0"/>
              <a:t> Witness Hearings March 27-29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Andy Joseph was witness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4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Discretionary Budget Caps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79746"/>
              </p:ext>
            </p:extLst>
          </p:nvPr>
        </p:nvGraphicFramePr>
        <p:xfrm>
          <a:off x="1524000" y="1600200"/>
          <a:ext cx="7162800" cy="296164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3276600"/>
                <a:gridCol w="22098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Subcommittee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Agriculture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$17,250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$19,405</a:t>
                      </a:r>
                      <a:endParaRPr lang="en-US" dirty="0"/>
                    </a:p>
                  </a:txBody>
                  <a:tcPr/>
                </a:tc>
              </a:tr>
              <a:tr h="248920">
                <a:tc>
                  <a:txBody>
                    <a:bodyPr/>
                    <a:lstStyle/>
                    <a:p>
                      <a:r>
                        <a:rPr lang="en-US" dirty="0" smtClean="0"/>
                        <a:t>Homeland 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$40,592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$39,117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Interior &amp; Environment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$27,</a:t>
                      </a:r>
                      <a:r>
                        <a:rPr lang="en-US" baseline="0" dirty="0" smtClean="0"/>
                        <a:t>473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$28,000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Labor, </a:t>
                      </a:r>
                      <a:r>
                        <a:rPr lang="en-US" dirty="0" err="1" smtClean="0"/>
                        <a:t>HHS</a:t>
                      </a:r>
                      <a:r>
                        <a:rPr lang="en-US" baseline="0" dirty="0" smtClean="0"/>
                        <a:t> &amp;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$139,218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$150,002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Defense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$530,025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$519,220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Commerce, Justice,</a:t>
                      </a:r>
                      <a:r>
                        <a:rPr lang="en-US" baseline="0" dirty="0" smtClean="0"/>
                        <a:t>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$50,237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$51,129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3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President’s Request $115.9 million increase; 2.7%</a:t>
            </a:r>
          </a:p>
          <a:p>
            <a:r>
              <a:rPr lang="en-US" sz="2400" dirty="0" smtClean="0"/>
              <a:t>NPAIHB analysis estimates $403 million to maintain current services </a:t>
            </a:r>
          </a:p>
          <a:p>
            <a:pPr lvl="1"/>
            <a:r>
              <a:rPr lang="en-US" sz="2000" dirty="0" smtClean="0"/>
              <a:t>Inflation: $213.5 million </a:t>
            </a:r>
          </a:p>
          <a:p>
            <a:pPr lvl="1"/>
            <a:r>
              <a:rPr lang="en-US" sz="2000" dirty="0" smtClean="0"/>
              <a:t>Population Growth:  $90.4 million </a:t>
            </a:r>
          </a:p>
          <a:p>
            <a:pPr lvl="1"/>
            <a:r>
              <a:rPr lang="en-US" sz="2000" dirty="0" smtClean="0"/>
              <a:t>CSC Shortfall:  $99.3 million </a:t>
            </a:r>
          </a:p>
          <a:p>
            <a:r>
              <a:rPr lang="en-US" sz="2400" dirty="0" smtClean="0"/>
              <a:t>IHS CJ explains Detail of Changes: </a:t>
            </a:r>
          </a:p>
          <a:p>
            <a:pPr lvl="1"/>
            <a:r>
              <a:rPr lang="en-US" sz="2000" dirty="0" smtClean="0"/>
              <a:t>Current Services:  $85.6 million for Federal Pay costs, medical inflation, staffing new facilities</a:t>
            </a:r>
          </a:p>
          <a:p>
            <a:pPr lvl="1"/>
            <a:r>
              <a:rPr lang="en-US" sz="2000" dirty="0" smtClean="0"/>
              <a:t>Program Expansion: $30.3 million for CHS, Health IT (ICD-10), Direct Ops, CSC, </a:t>
            </a:r>
            <a:r>
              <a:rPr lang="en-US" sz="2000" dirty="0" err="1" smtClean="0"/>
              <a:t>M&amp;I</a:t>
            </a:r>
            <a:endParaRPr lang="en-US" sz="2000" dirty="0"/>
          </a:p>
          <a:p>
            <a:pPr lvl="1"/>
            <a:r>
              <a:rPr lang="en-US" sz="2000" dirty="0" smtClean="0"/>
              <a:t>Program Decrease in Facilities Construction $3.5 million </a:t>
            </a:r>
          </a:p>
        </p:txBody>
      </p:sp>
    </p:spTree>
    <p:extLst>
      <p:ext uri="{BB962C8B-B14F-4D97-AF65-F5344CB8AC3E}">
        <p14:creationId xmlns:p14="http://schemas.microsoft.com/office/powerpoint/2010/main" val="29163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Services: $85.6 million</a:t>
            </a:r>
          </a:p>
          <a:p>
            <a:pPr lvl="1"/>
            <a:r>
              <a:rPr lang="en-US" dirty="0" smtClean="0"/>
              <a:t>Federal Pay Costs $2.4 million</a:t>
            </a:r>
          </a:p>
          <a:p>
            <a:pPr lvl="1"/>
            <a:r>
              <a:rPr lang="en-US" dirty="0" smtClean="0"/>
              <a:t>Medical Inflation $33.9 million</a:t>
            </a:r>
          </a:p>
          <a:p>
            <a:pPr lvl="1"/>
            <a:r>
              <a:rPr lang="en-US" dirty="0" smtClean="0"/>
              <a:t>Staffing new facilities $49.3 million</a:t>
            </a:r>
          </a:p>
          <a:p>
            <a:r>
              <a:rPr lang="en-US" dirty="0" smtClean="0"/>
              <a:t>Program Increases (Reprogramming)</a:t>
            </a:r>
          </a:p>
          <a:p>
            <a:pPr lvl="1"/>
            <a:r>
              <a:rPr lang="en-US" dirty="0" smtClean="0"/>
              <a:t>CHS increase $20 million </a:t>
            </a:r>
          </a:p>
          <a:p>
            <a:pPr lvl="1"/>
            <a:r>
              <a:rPr lang="en-US" dirty="0" smtClean="0"/>
              <a:t>HIT ICD-10 $6 million </a:t>
            </a:r>
          </a:p>
          <a:p>
            <a:pPr lvl="1"/>
            <a:r>
              <a:rPr lang="en-US" dirty="0" smtClean="0"/>
              <a:t>Direct Operations $1.1 million </a:t>
            </a:r>
          </a:p>
          <a:p>
            <a:pPr lvl="1"/>
            <a:r>
              <a:rPr lang="en-US" dirty="0" smtClean="0"/>
              <a:t>Contract Support Costs $5 million </a:t>
            </a:r>
          </a:p>
          <a:p>
            <a:pPr lvl="1"/>
            <a:r>
              <a:rPr lang="en-US" dirty="0" smtClean="0"/>
              <a:t>Maintenance &amp; Improvement $1.5 million </a:t>
            </a:r>
          </a:p>
          <a:p>
            <a:pPr lvl="1"/>
            <a:r>
              <a:rPr lang="en-US" dirty="0" smtClean="0"/>
              <a:t>Health Facilities Construction </a:t>
            </a:r>
            <a:r>
              <a:rPr lang="en-US" b="1" dirty="0" smtClean="0">
                <a:solidFill>
                  <a:srgbClr val="FF0000"/>
                </a:solidFill>
              </a:rPr>
              <a:t>$3.6 million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Contract Support Cost Update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New interest in CSC issues driven by funding </a:t>
            </a:r>
          </a:p>
          <a:p>
            <a:pPr lvl="1"/>
            <a:r>
              <a:rPr lang="en-US" sz="2000" dirty="0" smtClean="0"/>
              <a:t>FY 2010 $116 million increase; 41% increase </a:t>
            </a:r>
          </a:p>
          <a:p>
            <a:pPr lvl="1"/>
            <a:r>
              <a:rPr lang="en-US" sz="2000" dirty="0" smtClean="0"/>
              <a:t>FY 2012 $74 million increase; 19% increase </a:t>
            </a:r>
          </a:p>
          <a:p>
            <a:pPr lvl="1"/>
            <a:r>
              <a:rPr lang="en-US" sz="2000" dirty="0" smtClean="0"/>
              <a:t>FY 2013 $5 million; will drive up shortfall </a:t>
            </a:r>
            <a:endParaRPr lang="en-US" sz="2400" dirty="0"/>
          </a:p>
          <a:p>
            <a:r>
              <a:rPr lang="en-US" sz="2400" dirty="0" smtClean="0"/>
              <a:t>IHS Director reconvened the Contract Support Cost Workgroup – Andy Joseph, Jr., Chairperson</a:t>
            </a:r>
          </a:p>
          <a:p>
            <a:r>
              <a:rPr lang="en-US" sz="2400" dirty="0" smtClean="0"/>
              <a:t>First Workgroup Meeting Mar. 31-Feb. 1, 2012 </a:t>
            </a:r>
          </a:p>
          <a:p>
            <a:pPr lvl="1"/>
            <a:r>
              <a:rPr lang="en-US" sz="2000" dirty="0" smtClean="0"/>
              <a:t>Charged to evaluate changes for “new/expanded programs”</a:t>
            </a:r>
          </a:p>
          <a:p>
            <a:pPr lvl="1"/>
            <a:r>
              <a:rPr lang="en-US" sz="2000" dirty="0" smtClean="0"/>
              <a:t>Impasse with the IHS Director about data</a:t>
            </a:r>
          </a:p>
          <a:p>
            <a:r>
              <a:rPr lang="en-US" sz="2400" dirty="0" smtClean="0"/>
              <a:t>Second Workgroup Meeting May 3-4, 2012</a:t>
            </a:r>
          </a:p>
          <a:p>
            <a:pPr lvl="1"/>
            <a:r>
              <a:rPr lang="en-US" sz="2000" dirty="0" smtClean="0"/>
              <a:t>Same issues continue </a:t>
            </a:r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045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CSC Workgroup Issues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752600"/>
            <a:ext cx="6629400" cy="4136939"/>
          </a:xfrm>
        </p:spPr>
        <p:txBody>
          <a:bodyPr>
            <a:noAutofit/>
          </a:bodyPr>
          <a:lstStyle/>
          <a:p>
            <a:r>
              <a:rPr lang="en-US" dirty="0" smtClean="0"/>
              <a:t>CSC Workgroup requests the following:  </a:t>
            </a:r>
          </a:p>
          <a:p>
            <a:pPr lvl="1"/>
            <a:r>
              <a:rPr lang="en-US" sz="2400" dirty="0" smtClean="0"/>
              <a:t>IHS Disclosure of CSC data to analyze impact of CSC policy change for new &amp; expanded programs </a:t>
            </a:r>
          </a:p>
          <a:p>
            <a:pPr lvl="1"/>
            <a:r>
              <a:rPr lang="en-US" sz="2400" dirty="0" smtClean="0"/>
              <a:t>Data provides basis of developing recommendations </a:t>
            </a:r>
          </a:p>
          <a:p>
            <a:pPr lvl="1"/>
            <a:r>
              <a:rPr lang="en-US" sz="2400" dirty="0" smtClean="0"/>
              <a:t>IHS Redline of CSC Policy changes </a:t>
            </a:r>
          </a:p>
          <a:p>
            <a:pPr lvl="1"/>
            <a:r>
              <a:rPr lang="en-US" sz="2400" dirty="0" smtClean="0"/>
              <a:t>Concerns about application of </a:t>
            </a:r>
            <a:r>
              <a:rPr lang="en-US" sz="2400" dirty="0" err="1" smtClean="0"/>
              <a:t>FACA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Next meeting date? </a:t>
            </a:r>
          </a:p>
        </p:txBody>
      </p:sp>
    </p:spTree>
    <p:extLst>
      <p:ext uri="{BB962C8B-B14F-4D97-AF65-F5344CB8AC3E}">
        <p14:creationId xmlns:p14="http://schemas.microsoft.com/office/powerpoint/2010/main" val="162188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CSC Supreme Court Decision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Supreme Court reached decision in </a:t>
            </a:r>
            <a:r>
              <a:rPr lang="en-US" sz="2800" i="1" dirty="0" smtClean="0"/>
              <a:t>Salazar v. Ramah Navajo Chapter (Zuni) </a:t>
            </a:r>
            <a:r>
              <a:rPr lang="en-US" sz="2800" dirty="0" smtClean="0"/>
              <a:t>case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Case brought by Federal Government (BIA) arguing </a:t>
            </a:r>
            <a:r>
              <a:rPr lang="en-US" sz="2800" dirty="0"/>
              <a:t>that notwithstanding the CSC "cap" language in the annual </a:t>
            </a:r>
            <a:r>
              <a:rPr lang="en-US" sz="2800" dirty="0" smtClean="0"/>
              <a:t>appropriations, it is not obligated to fully fund CSC’s </a:t>
            </a:r>
          </a:p>
          <a:p>
            <a:r>
              <a:rPr lang="en-US" sz="2800" dirty="0" smtClean="0"/>
              <a:t>Case decided by narrow margin 5-4 </a:t>
            </a:r>
          </a:p>
          <a:p>
            <a:r>
              <a:rPr lang="en-US" sz="2800" dirty="0" smtClean="0"/>
              <a:t>This means that IHS/BIA must pay full CSC costs if Agencies have enough appropriated funds and does not matter if they do not have adequate CSC funding 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09215087"/>
      </p:ext>
    </p:extLst>
  </p:cSld>
  <p:clrMapOvr>
    <a:masterClrMapping/>
  </p:clrMapOvr>
</p:sld>
</file>

<file path=ppt/theme/theme1.xml><?xml version="1.0" encoding="utf-8"?>
<a:theme xmlns:a="http://schemas.openxmlformats.org/drawingml/2006/main" name="Gathering Wisdom Presentation - May 26,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Gathering Wisdom Presentation - May 26, 2011</Template>
  <TotalTime>2825</TotalTime>
  <Words>993</Words>
  <Application>Microsoft Office PowerPoint</Application>
  <PresentationFormat>On-screen Show (4:3)</PresentationFormat>
  <Paragraphs>229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Gathering Wisdom Presentation - May 26, 2011</vt:lpstr>
      <vt:lpstr>Legislative/Policy Update </vt:lpstr>
      <vt:lpstr>Overview </vt:lpstr>
      <vt:lpstr>FY 2013 Appropriations </vt:lpstr>
      <vt:lpstr>Discretionary Budget Caps </vt:lpstr>
      <vt:lpstr>IHS FY 2013 President’s Request </vt:lpstr>
      <vt:lpstr>IHS FY 2013 President’s Request</vt:lpstr>
      <vt:lpstr>Contract Support Cost Update</vt:lpstr>
      <vt:lpstr>CSC Workgroup Issues </vt:lpstr>
      <vt:lpstr>CSC Supreme Court Decision</vt:lpstr>
      <vt:lpstr>GAO Study on CHS Funding</vt:lpstr>
      <vt:lpstr>GAO Method</vt:lpstr>
      <vt:lpstr>GAO Recommendations</vt:lpstr>
      <vt:lpstr>Items of interest in GAO Report</vt:lpstr>
      <vt:lpstr>GAO CHS Study</vt:lpstr>
      <vt:lpstr>Total CHS Funds Allocated to IHS Area Offices, Fiscal Years 2001 through 2010</vt:lpstr>
      <vt:lpstr>PowerPoint Presentation</vt:lpstr>
      <vt:lpstr>Federal Facilitated Exchange</vt:lpstr>
      <vt:lpstr>State Exchange Work</vt:lpstr>
      <vt:lpstr>Questions/Discussion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   NPAIHB Quarterly Board Meeting  Thunder Valley Casino Resort Lincoln, CA</dc:title>
  <dc:creator>jroberts</dc:creator>
  <cp:lastModifiedBy>Jim Roberts</cp:lastModifiedBy>
  <cp:revision>118</cp:revision>
  <dcterms:created xsi:type="dcterms:W3CDTF">2011-07-14T14:04:56Z</dcterms:created>
  <dcterms:modified xsi:type="dcterms:W3CDTF">2012-06-19T16:40:40Z</dcterms:modified>
</cp:coreProperties>
</file>